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850" autoAdjust="0"/>
    <p:restoredTop sz="94660"/>
  </p:normalViewPr>
  <p:slideViewPr>
    <p:cSldViewPr>
      <p:cViewPr varScale="1">
        <p:scale>
          <a:sx n="69" d="100"/>
          <a:sy n="69" d="100"/>
        </p:scale>
        <p:origin x="-2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7C8EC4-9BD4-42A0-86B5-32D7E4CD5494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76F40-45B2-4C16-8C87-5D0E8CC2B2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6F40-45B2-4C16-8C87-5D0E8CC2B2F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76F40-45B2-4C16-8C87-5D0E8CC2B2F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2CB4-E873-40AB-A536-9422AC768C6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E74B65-8850-4BBE-8EF6-9E8B27233C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2CB4-E873-40AB-A536-9422AC768C6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74B65-8850-4BBE-8EF6-9E8B27233C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2CB4-E873-40AB-A536-9422AC768C6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74B65-8850-4BBE-8EF6-9E8B27233C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2CB4-E873-40AB-A536-9422AC768C6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E74B65-8850-4BBE-8EF6-9E8B27233C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2CB4-E873-40AB-A536-9422AC768C6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74B65-8850-4BBE-8EF6-9E8B27233C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2CB4-E873-40AB-A536-9422AC768C6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74B65-8850-4BBE-8EF6-9E8B27233C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2CB4-E873-40AB-A536-9422AC768C6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3E74B65-8850-4BBE-8EF6-9E8B27233C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2CB4-E873-40AB-A536-9422AC768C6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74B65-8850-4BBE-8EF6-9E8B27233C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2CB4-E873-40AB-A536-9422AC768C6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74B65-8850-4BBE-8EF6-9E8B27233C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2CB4-E873-40AB-A536-9422AC768C6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74B65-8850-4BBE-8EF6-9E8B27233C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D2CB4-E873-40AB-A536-9422AC768C6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74B65-8850-4BBE-8EF6-9E8B27233C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ECD2CB4-E873-40AB-A536-9422AC768C6A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E74B65-8850-4BBE-8EF6-9E8B27233C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n.wikipedia.org/wiki/File:Kathak_3511900193_986f6440f6_b_retouched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hyperlink" Target="http://en.wikipedia.org/wiki/Odissi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gbboaq1a0R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en.wikipedia.org/wiki/Kuchipudi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Maithili_language" TargetMode="External"/><Relationship Id="rId3" Type="http://schemas.openxmlformats.org/officeDocument/2006/relationships/hyperlink" Target="http://en.wikipedia.org/wiki/Jayadeva" TargetMode="External"/><Relationship Id="rId7" Type="http://schemas.openxmlformats.org/officeDocument/2006/relationships/hyperlink" Target="http://en.wikipedia.org/wiki/Sanskrit" TargetMode="External"/><Relationship Id="rId2" Type="http://schemas.openxmlformats.org/officeDocument/2006/relationships/hyperlink" Target="http://en.wikipedia.org/wiki/Manipuri_danc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Govindadasa" TargetMode="External"/><Relationship Id="rId5" Type="http://schemas.openxmlformats.org/officeDocument/2006/relationships/hyperlink" Target="http://en.wikipedia.org/wiki/Chandidas" TargetMode="External"/><Relationship Id="rId10" Type="http://schemas.openxmlformats.org/officeDocument/2006/relationships/image" Target="../media/image19.jpeg"/><Relationship Id="rId4" Type="http://schemas.openxmlformats.org/officeDocument/2006/relationships/hyperlink" Target="http://en.wikipedia.org/wiki/Vidyapati" TargetMode="External"/><Relationship Id="rId9" Type="http://schemas.openxmlformats.org/officeDocument/2006/relationships/hyperlink" Target="http://en.wikipedia.org/wiki/Brij_Bhasha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ohiniaatta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rimanta_Sankardeva" TargetMode="External"/><Relationship Id="rId2" Type="http://schemas.openxmlformats.org/officeDocument/2006/relationships/hyperlink" Target="http://en.wikipedia.org/wiki/Sattriya_danc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ndia" TargetMode="External"/><Relationship Id="rId2" Type="http://schemas.openxmlformats.org/officeDocument/2006/relationships/hyperlink" Target="http://en.wikipedia.org/wiki/Kathakali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hyperlink" Target="http://en.wikipedia.org/wiki/Drama" TargetMode="External"/><Relationship Id="rId4" Type="http://schemas.openxmlformats.org/officeDocument/2006/relationships/hyperlink" Target="http://en.wikipedia.org/wiki/Dance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en.wikipedia.org/wiki/Kathak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ewp4vJojac&amp;feature=fvw" TargetMode="External"/><Relationship Id="rId2" Type="http://schemas.openxmlformats.org/officeDocument/2006/relationships/hyperlink" Target="http://www.youtube.com/watch?v=EBpS-fVPUUo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dances.iloveindia.com/dance-elements.html" TargetMode="External"/><Relationship Id="rId2" Type="http://schemas.openxmlformats.org/officeDocument/2006/relationships/hyperlink" Target="http://en.wikipedia.org/wiki/Indian_classical_danc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youtube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Kathakali" TargetMode="External"/><Relationship Id="rId3" Type="http://schemas.openxmlformats.org/officeDocument/2006/relationships/hyperlink" Target="http://en.wikipedia.org/wiki/Odissi" TargetMode="External"/><Relationship Id="rId7" Type="http://schemas.openxmlformats.org/officeDocument/2006/relationships/hyperlink" Target="http://en.wikipedia.org/wiki/Sattriya_dance" TargetMode="External"/><Relationship Id="rId2" Type="http://schemas.openxmlformats.org/officeDocument/2006/relationships/hyperlink" Target="http://en.wikipedia.org/wiki/Bharatanatya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Mohiniaattam" TargetMode="External"/><Relationship Id="rId5" Type="http://schemas.openxmlformats.org/officeDocument/2006/relationships/hyperlink" Target="http://en.wikipedia.org/wiki/Manipuri_dance" TargetMode="External"/><Relationship Id="rId10" Type="http://schemas.openxmlformats.org/officeDocument/2006/relationships/image" Target="../media/image11.jpeg"/><Relationship Id="rId4" Type="http://schemas.openxmlformats.org/officeDocument/2006/relationships/hyperlink" Target="http://en.wikipedia.org/wiki/Kuchipudi" TargetMode="External"/><Relationship Id="rId9" Type="http://schemas.openxmlformats.org/officeDocument/2006/relationships/hyperlink" Target="http://en.wikipedia.org/wiki/Kathak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en.wikipedia.org/wiki/Bharatanatya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en.wikipedia.org/wiki/Bharatanatya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youtube.com/watch?v=5lWVANJI5yI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en.wikipedia.org/wiki/Odiss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empus Sans ITC" pitchFamily="82" charset="0"/>
                <a:ea typeface="Tahoma" pitchFamily="34" charset="0"/>
                <a:cs typeface="Tahoma" pitchFamily="34" charset="0"/>
              </a:rPr>
              <a:t>Indian Dance</a:t>
            </a:r>
            <a:endParaRPr lang="en-US" dirty="0">
              <a:latin typeface="Tempus Sans ITC" pitchFamily="82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empus Sans ITC" pitchFamily="82" charset="0"/>
              </a:rPr>
              <a:t>By: Rachel Phillips</a:t>
            </a:r>
            <a:endParaRPr lang="en-US" dirty="0">
              <a:latin typeface="Tempus Sans ITC" pitchFamily="82" charset="0"/>
            </a:endParaRPr>
          </a:p>
        </p:txBody>
      </p:sp>
      <p:sp>
        <p:nvSpPr>
          <p:cNvPr id="32770" name="AutoShape 2" descr="http://upload.wikimedia.org/wikipedia/commons/thumb/5/5f/Kathak_3511900193_986f6440f6_b_retouched.jpg/250px-Kathak_3511900193_986f6440f6_b_retouched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233488"/>
            <a:ext cx="2381250" cy="2571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2" name="AutoShape 4" descr="http://upload.wikimedia.org/wikipedia/commons/thumb/5/5f/Kathak_3511900193_986f6440f6_b_retouched.jpg/250px-Kathak_3511900193_986f6440f6_b_retouched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233488"/>
            <a:ext cx="2381250" cy="2571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4" name="AutoShape 6" descr="http://upload.wikimedia.org/wikipedia/commons/thumb/5/5f/Kathak_3511900193_986f6440f6_b_retouched.jpg/250px-Kathak_3511900193_986f6440f6_b_retouched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1233488"/>
            <a:ext cx="2381250" cy="2571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58" name="Picture 2" descr="http://www.indianetzone.com/photos_gallery/16/Nrityagram_204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09600"/>
            <a:ext cx="2857500" cy="2838450"/>
          </a:xfrm>
          <a:prstGeom prst="rect">
            <a:avLst/>
          </a:prstGeom>
          <a:noFill/>
        </p:spPr>
      </p:pic>
      <p:pic>
        <p:nvPicPr>
          <p:cNvPr id="19460" name="Picture 4" descr="http://farm1.static.flickr.com/211/506012569_a3c9c23d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685800"/>
            <a:ext cx="317182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2" tooltip="Odissi"/>
              </a:rPr>
              <a:t>Odissi</a:t>
            </a:r>
            <a:r>
              <a:rPr lang="en-US" dirty="0" smtClean="0"/>
              <a:t>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4525963"/>
          </a:xfrm>
        </p:spPr>
        <p:txBody>
          <a:bodyPr/>
          <a:lstStyle/>
          <a:p>
            <a:r>
              <a:rPr lang="en-US" sz="2400" dirty="0" smtClean="0"/>
              <a:t>Costumes: the </a:t>
            </a:r>
            <a:r>
              <a:rPr lang="en-US" sz="2400" dirty="0" err="1" smtClean="0"/>
              <a:t>tikka</a:t>
            </a:r>
            <a:r>
              <a:rPr lang="en-US" sz="2400" dirty="0" smtClean="0"/>
              <a:t> (forehead ornament), </a:t>
            </a:r>
            <a:r>
              <a:rPr lang="en-US" sz="2400" dirty="0" err="1" smtClean="0"/>
              <a:t>allaka</a:t>
            </a:r>
            <a:r>
              <a:rPr lang="en-US" sz="2400" dirty="0" smtClean="0"/>
              <a:t> (head piece on which the </a:t>
            </a:r>
            <a:r>
              <a:rPr lang="en-US" sz="2400" dirty="0" err="1" smtClean="0"/>
              <a:t>tikka</a:t>
            </a:r>
            <a:r>
              <a:rPr lang="en-US" sz="2400" dirty="0" smtClean="0"/>
              <a:t> hangs), unique ear covers in intricate shapes, usually depicting a peacock’s feathers, with </a:t>
            </a:r>
            <a:r>
              <a:rPr lang="en-US" sz="2400" dirty="0" err="1" smtClean="0"/>
              <a:t>jimkis</a:t>
            </a:r>
            <a:r>
              <a:rPr lang="en-US" sz="2400" dirty="0" smtClean="0"/>
              <a:t> (bell shaped earrings) hanging from them, two necklaces- a smaller necklace worn close to the neck and a longer necklace with a hanging pendant, and two sets of bangles worn on the upper arm and wrist.</a:t>
            </a:r>
          </a:p>
          <a:p>
            <a:endParaRPr lang="en-US" dirty="0"/>
          </a:p>
        </p:txBody>
      </p:sp>
      <p:pic>
        <p:nvPicPr>
          <p:cNvPr id="14340" name="Picture 4" descr="http://www.nrityagram.org/expression/odissi/images/odissi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3048000"/>
            <a:ext cx="368617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hettydeepak.files.wordpress.com/2009/03/odissi-dance.jpg"/>
          <p:cNvPicPr>
            <a:picLocks noChangeAspect="1" noChangeArrowheads="1"/>
          </p:cNvPicPr>
          <p:nvPr/>
        </p:nvPicPr>
        <p:blipFill>
          <a:blip r:embed="rId3" cstate="print"/>
          <a:srcRect l="29567"/>
          <a:stretch>
            <a:fillRect/>
          </a:stretch>
        </p:blipFill>
        <p:spPr bwMode="auto">
          <a:xfrm>
            <a:off x="1981200" y="152400"/>
            <a:ext cx="4724400" cy="51538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81200" y="5791200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4"/>
              </a:rPr>
              <a:t>http://www.youtube.com/watch?v=gbboaq1a0Rs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2" tooltip="Kuchipudi"/>
              </a:rPr>
              <a:t>Kuchipudi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/>
              <a:t>Originated in Andhra Pradesh, India</a:t>
            </a:r>
          </a:p>
          <a:p>
            <a:r>
              <a:rPr lang="en-US" sz="2400" dirty="0" smtClean="0"/>
              <a:t>Village named itself after </a:t>
            </a:r>
            <a:r>
              <a:rPr lang="en-US" sz="2400" dirty="0" err="1" smtClean="0"/>
              <a:t>Kuchipudi</a:t>
            </a:r>
            <a:endParaRPr lang="en-US" sz="2400" dirty="0" smtClean="0"/>
          </a:p>
          <a:p>
            <a:r>
              <a:rPr lang="en-US" sz="2400" dirty="0" smtClean="0"/>
              <a:t>Starts with the performer introducing </a:t>
            </a:r>
          </a:p>
          <a:p>
            <a:pPr>
              <a:buNone/>
            </a:pPr>
            <a:r>
              <a:rPr lang="en-US" sz="2400" dirty="0" smtClean="0"/>
              <a:t>mood, and character </a:t>
            </a:r>
          </a:p>
          <a:p>
            <a:r>
              <a:rPr lang="en-US" sz="2400" dirty="0" smtClean="0"/>
              <a:t>Shares many common elements with </a:t>
            </a:r>
          </a:p>
          <a:p>
            <a:pPr>
              <a:buNone/>
            </a:pPr>
            <a:r>
              <a:rPr lang="en-US" sz="2400" dirty="0" err="1" smtClean="0"/>
              <a:t>Bharatanatyam</a:t>
            </a:r>
            <a:endParaRPr lang="en-US" sz="2400" dirty="0" smtClean="0"/>
          </a:p>
          <a:p>
            <a:r>
              <a:rPr lang="en-US" sz="2400" dirty="0" smtClean="0"/>
              <a:t>Movements are quick</a:t>
            </a:r>
          </a:p>
          <a:p>
            <a:r>
              <a:rPr lang="en-US" sz="2400" dirty="0" smtClean="0"/>
              <a:t>Different branches of </a:t>
            </a:r>
            <a:r>
              <a:rPr lang="en-US" sz="2400" dirty="0" err="1" smtClean="0"/>
              <a:t>Kuchipudi</a:t>
            </a:r>
            <a:endParaRPr lang="en-US" sz="2400" dirty="0" smtClean="0"/>
          </a:p>
          <a:p>
            <a:r>
              <a:rPr lang="en-US" sz="2400" dirty="0" smtClean="0"/>
              <a:t>Costumes: similar to those of </a:t>
            </a:r>
            <a:r>
              <a:rPr lang="en-US" sz="2400" dirty="0" err="1" smtClean="0"/>
              <a:t>Bharatanatyam</a:t>
            </a:r>
            <a:r>
              <a:rPr lang="en-US" sz="2400" dirty="0" smtClean="0"/>
              <a:t>. Although typically only one fan which tends to be longer than the longest of the three fans present on </a:t>
            </a:r>
            <a:r>
              <a:rPr lang="en-US" sz="2400" dirty="0" err="1" smtClean="0"/>
              <a:t>Bharatanatyam</a:t>
            </a:r>
            <a:r>
              <a:rPr lang="en-US" sz="2400" dirty="0" smtClean="0"/>
              <a:t> dresses. </a:t>
            </a:r>
            <a:r>
              <a:rPr lang="en-US" sz="2400" dirty="0" err="1" smtClean="0"/>
              <a:t>gh</a:t>
            </a:r>
            <a:r>
              <a:rPr lang="en-US" sz="2400" dirty="0" smtClean="0"/>
              <a:t> there is </a:t>
            </a:r>
            <a:endParaRPr lang="en-US" sz="2400" dirty="0"/>
          </a:p>
        </p:txBody>
      </p:sp>
      <p:pic>
        <p:nvPicPr>
          <p:cNvPr id="12290" name="Picture 2" descr="http://iohu.org/rathayatra/wp-content/uploads/2009/05/13-Kuchipud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914400"/>
            <a:ext cx="2903543" cy="3565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 tooltip="Manipuri dance"/>
              </a:rPr>
              <a:t>Manipuri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Originates from state Manipur (NE India)</a:t>
            </a:r>
          </a:p>
          <a:p>
            <a:r>
              <a:rPr lang="en-US" sz="2400" dirty="0" smtClean="0"/>
              <a:t>delicate, lyrical and graceful movements</a:t>
            </a:r>
          </a:p>
          <a:p>
            <a:r>
              <a:rPr lang="en-US" sz="2400" dirty="0" smtClean="0"/>
              <a:t>Rounded movements; avoid jerks</a:t>
            </a:r>
          </a:p>
          <a:p>
            <a:r>
              <a:rPr lang="en-US" sz="2400" dirty="0" smtClean="0"/>
              <a:t>feet are neither put down nor lifted up at the precise rhythmic points of the music but rather slightly earlier or later to express the same rhythmic points most effectively.</a:t>
            </a:r>
          </a:p>
          <a:p>
            <a:r>
              <a:rPr lang="en-US" sz="2400" dirty="0" smtClean="0"/>
              <a:t>Accompaniment: singing, percussion </a:t>
            </a:r>
          </a:p>
          <a:p>
            <a:r>
              <a:rPr lang="en-US" sz="2400" dirty="0" smtClean="0"/>
              <a:t>Lyrics from the classical poetry of </a:t>
            </a:r>
            <a:r>
              <a:rPr lang="en-US" sz="2400" dirty="0" err="1" smtClean="0">
                <a:hlinkClick r:id="rId3" action="ppaction://hlinkfile" tooltip="Jayadeva"/>
              </a:rPr>
              <a:t>Jayadeva</a:t>
            </a:r>
            <a:r>
              <a:rPr lang="en-US" sz="2400" dirty="0" smtClean="0"/>
              <a:t>, </a:t>
            </a:r>
            <a:r>
              <a:rPr lang="en-US" sz="2400" dirty="0" err="1" smtClean="0">
                <a:hlinkClick r:id="rId4" action="ppaction://hlinkfile" tooltip="Vidyapati"/>
              </a:rPr>
              <a:t>Vidyapati</a:t>
            </a:r>
            <a:r>
              <a:rPr lang="en-US" sz="2400" dirty="0" smtClean="0"/>
              <a:t>, </a:t>
            </a:r>
            <a:r>
              <a:rPr lang="en-US" sz="2400" dirty="0" err="1" smtClean="0">
                <a:hlinkClick r:id="rId5" action="ppaction://hlinkfile" tooltip="Chandidas"/>
              </a:rPr>
              <a:t>Chandidas</a:t>
            </a:r>
            <a:r>
              <a:rPr lang="en-US" sz="2400" dirty="0" smtClean="0"/>
              <a:t>, </a:t>
            </a:r>
            <a:r>
              <a:rPr lang="en-US" sz="2400" dirty="0" err="1" smtClean="0">
                <a:hlinkClick r:id="rId6" action="ppaction://hlinkfile" tooltip="Govindadasa"/>
              </a:rPr>
              <a:t>Govindadas</a:t>
            </a:r>
            <a:r>
              <a:rPr lang="en-US" sz="2400" dirty="0" smtClean="0"/>
              <a:t> or </a:t>
            </a:r>
            <a:r>
              <a:rPr lang="en-US" sz="2400" dirty="0" err="1" smtClean="0"/>
              <a:t>Gyandas</a:t>
            </a:r>
            <a:r>
              <a:rPr lang="en-US" sz="2400" dirty="0" smtClean="0"/>
              <a:t> and may be in </a:t>
            </a:r>
            <a:r>
              <a:rPr lang="en-US" sz="2400" dirty="0" smtClean="0">
                <a:hlinkClick r:id="rId7" action="ppaction://hlinkfile" tooltip="Sanskrit"/>
              </a:rPr>
              <a:t>Sanskrit</a:t>
            </a:r>
            <a:r>
              <a:rPr lang="en-US" sz="2400" dirty="0" smtClean="0"/>
              <a:t>, </a:t>
            </a:r>
            <a:r>
              <a:rPr lang="en-US" sz="2400" dirty="0" smtClean="0">
                <a:hlinkClick r:id="rId8" action="ppaction://hlinkfile" tooltip="Maithili language"/>
              </a:rPr>
              <a:t>Maithili</a:t>
            </a:r>
            <a:r>
              <a:rPr lang="en-US" sz="2400" dirty="0" smtClean="0"/>
              <a:t>, </a:t>
            </a:r>
            <a:r>
              <a:rPr lang="en-US" sz="2400" dirty="0" err="1" smtClean="0">
                <a:hlinkClick r:id="rId9" action="ppaction://hlinkfile" tooltip="Brij Bhasha"/>
              </a:rPr>
              <a:t>Brij</a:t>
            </a:r>
            <a:r>
              <a:rPr lang="en-US" sz="2400" dirty="0" smtClean="0">
                <a:hlinkClick r:id="rId9" action="ppaction://hlinkfile" tooltip="Brij Bhasha"/>
              </a:rPr>
              <a:t> </a:t>
            </a:r>
            <a:r>
              <a:rPr lang="en-US" sz="2400" dirty="0" err="1" smtClean="0">
                <a:hlinkClick r:id="rId9" action="ppaction://hlinkfile" tooltip="Brij Bhasha"/>
              </a:rPr>
              <a:t>Bhasha</a:t>
            </a:r>
            <a:r>
              <a:rPr lang="en-US" sz="2400" dirty="0" smtClean="0"/>
              <a:t>, etc.</a:t>
            </a:r>
          </a:p>
          <a:p>
            <a:r>
              <a:rPr lang="en-US" sz="2400" dirty="0" smtClean="0"/>
              <a:t>Skirt they wear</a:t>
            </a:r>
            <a:r>
              <a:rPr lang="en-US" sz="2400" b="1" dirty="0" smtClean="0"/>
              <a:t> is based on the one Maharaja </a:t>
            </a:r>
            <a:r>
              <a:rPr lang="en-US" sz="2400" b="1" dirty="0" err="1" smtClean="0"/>
              <a:t>Bhagya</a:t>
            </a:r>
            <a:r>
              <a:rPr lang="en-US" sz="2400" b="1" dirty="0" smtClean="0"/>
              <a:t> Chandra(1763-1798) saw in his dream." </a:t>
            </a:r>
            <a:r>
              <a:rPr lang="en-US" sz="2400" b="1" i="1" dirty="0" smtClean="0"/>
              <a:t> </a:t>
            </a:r>
            <a:endParaRPr lang="en-US" sz="2400" dirty="0" smtClean="0"/>
          </a:p>
        </p:txBody>
      </p:sp>
      <p:pic>
        <p:nvPicPr>
          <p:cNvPr id="5122" name="Picture 2" descr="http://www.mythinglinks.org/manipuri2~c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24600" y="0"/>
            <a:ext cx="1802276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3" tooltip="Mohiniaattam"/>
              </a:rPr>
              <a:t>Mohiniaattam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South Indian Dance</a:t>
            </a:r>
          </a:p>
          <a:p>
            <a:r>
              <a:rPr lang="en-US" sz="2400" dirty="0" smtClean="0"/>
              <a:t>Graceful dance meant to be performed as a solo by a woman</a:t>
            </a:r>
          </a:p>
          <a:p>
            <a:r>
              <a:rPr lang="en-US" sz="2400" dirty="0" smtClean="0"/>
              <a:t>"</a:t>
            </a:r>
            <a:r>
              <a:rPr lang="en-US" sz="2400" dirty="0" err="1" smtClean="0"/>
              <a:t>Mohiniyattam</a:t>
            </a:r>
            <a:r>
              <a:rPr lang="en-US" sz="2400" dirty="0" smtClean="0"/>
              <a:t>" literally means </a:t>
            </a:r>
            <a:r>
              <a:rPr lang="en-US" sz="2400" i="1" dirty="0" smtClean="0"/>
              <a:t>"dance of the enchantress“</a:t>
            </a:r>
          </a:p>
          <a:p>
            <a:r>
              <a:rPr lang="en-US" sz="2400" dirty="0" smtClean="0"/>
              <a:t>Vishnu</a:t>
            </a:r>
          </a:p>
          <a:p>
            <a:r>
              <a:rPr lang="en-US" sz="2400" dirty="0" smtClean="0"/>
              <a:t>Costumes: white sari embroidered with bright golden brocade</a:t>
            </a:r>
            <a:endParaRPr lang="en-US" sz="2400" dirty="0"/>
          </a:p>
        </p:txBody>
      </p:sp>
      <p:pic>
        <p:nvPicPr>
          <p:cNvPr id="4098" name="Picture 2" descr="http://www.malayalamresourcecentre.org/Mrc/culture/artforms/mohiniaattam/images/Mohiniyattam2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3962400"/>
            <a:ext cx="1828800" cy="2514600"/>
          </a:xfrm>
          <a:prstGeom prst="rect">
            <a:avLst/>
          </a:prstGeom>
          <a:noFill/>
        </p:spPr>
      </p:pic>
      <p:pic>
        <p:nvPicPr>
          <p:cNvPr id="4100" name="Picture 4" descr="http://upload.wikimedia.org/wikipedia/commons/thumb/9/92/Kerala_06_dance.jpg/200px-Kerala_06_danc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3886200"/>
            <a:ext cx="1905000" cy="2543175"/>
          </a:xfrm>
          <a:prstGeom prst="rect">
            <a:avLst/>
          </a:prstGeom>
          <a:noFill/>
        </p:spPr>
      </p:pic>
      <p:pic>
        <p:nvPicPr>
          <p:cNvPr id="4102" name="Picture 6" descr="http://4.bp.blogspot.com/_6j6EUr4_PR8/RunSg3eV41I/AAAAAAAAAJg/PGbyQjdIHLU/s400/Mohiniyatta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3962400"/>
            <a:ext cx="183799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2" tooltip="Sattriya dance"/>
              </a:rPr>
              <a:t>Sattriya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i="1" dirty="0" err="1" smtClean="0"/>
              <a:t>Sattriya</a:t>
            </a:r>
            <a:r>
              <a:rPr lang="en-US" sz="2400" dirty="0" smtClean="0"/>
              <a:t> has remained a living tradition since its creation by the Assamese </a:t>
            </a:r>
            <a:r>
              <a:rPr lang="en-US" sz="2400" dirty="0" err="1" smtClean="0"/>
              <a:t>Vaishnav</a:t>
            </a:r>
            <a:r>
              <a:rPr lang="en-US" sz="2400" dirty="0" smtClean="0"/>
              <a:t> saint </a:t>
            </a:r>
            <a:r>
              <a:rPr lang="en-US" sz="2400" dirty="0" err="1" smtClean="0">
                <a:hlinkClick r:id="rId3" action="ppaction://hlinkfile" tooltip="Srimanta Sankardeva"/>
              </a:rPr>
              <a:t>Srimanta</a:t>
            </a:r>
            <a:r>
              <a:rPr lang="en-US" sz="2400" dirty="0" smtClean="0">
                <a:hlinkClick r:id="rId3" action="ppaction://hlinkfile" tooltip="Srimanta Sankardeva"/>
              </a:rPr>
              <a:t> </a:t>
            </a:r>
            <a:r>
              <a:rPr lang="en-US" sz="2400" dirty="0" err="1" smtClean="0">
                <a:hlinkClick r:id="rId3" action="ppaction://hlinkfile" tooltip="Srimanta Sankardeva"/>
              </a:rPr>
              <a:t>Sankardeva</a:t>
            </a:r>
            <a:r>
              <a:rPr lang="en-US" sz="2400" dirty="0" smtClean="0"/>
              <a:t>, in 15th century</a:t>
            </a:r>
          </a:p>
          <a:p>
            <a:r>
              <a:rPr lang="en-US" sz="2400" dirty="0" smtClean="0"/>
              <a:t>Based on mythology</a:t>
            </a:r>
          </a:p>
          <a:p>
            <a:r>
              <a:rPr lang="en-US" sz="2400" dirty="0" smtClean="0"/>
              <a:t>Traditionally only </a:t>
            </a:r>
            <a:r>
              <a:rPr lang="en-US" sz="2400" smtClean="0"/>
              <a:t>performed </a:t>
            </a:r>
            <a:r>
              <a:rPr lang="en-US" sz="2400" smtClean="0"/>
              <a:t>by monks </a:t>
            </a:r>
            <a:r>
              <a:rPr lang="en-US" sz="2400" dirty="0" smtClean="0"/>
              <a:t>in monasteries in their daily rituals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3074" name="Picture 2" descr="http://images.cdn.fotopedia.com/flickr-3081713055-image.jpg"/>
          <p:cNvPicPr>
            <a:picLocks noChangeAspect="1" noChangeArrowheads="1"/>
          </p:cNvPicPr>
          <p:nvPr/>
        </p:nvPicPr>
        <p:blipFill>
          <a:blip r:embed="rId4" cstate="print"/>
          <a:srcRect l="5613" t="13483" b="3461"/>
          <a:stretch>
            <a:fillRect/>
          </a:stretch>
        </p:blipFill>
        <p:spPr bwMode="auto">
          <a:xfrm>
            <a:off x="5334000" y="3581400"/>
            <a:ext cx="2362200" cy="3112133"/>
          </a:xfrm>
          <a:prstGeom prst="rect">
            <a:avLst/>
          </a:prstGeom>
          <a:noFill/>
        </p:spPr>
      </p:pic>
      <p:pic>
        <p:nvPicPr>
          <p:cNvPr id="3076" name="Picture 4" descr="http://ccrtindia.gov.in/images/sattriya%20copy.jpg"/>
          <p:cNvPicPr>
            <a:picLocks noChangeAspect="1" noChangeArrowheads="1"/>
          </p:cNvPicPr>
          <p:nvPr/>
        </p:nvPicPr>
        <p:blipFill>
          <a:blip r:embed="rId5" cstate="print"/>
          <a:srcRect l="3361" t="4624" r="5882" b="7514"/>
          <a:stretch>
            <a:fillRect/>
          </a:stretch>
        </p:blipFill>
        <p:spPr bwMode="auto">
          <a:xfrm>
            <a:off x="609600" y="3962400"/>
            <a:ext cx="3733800" cy="2627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2" tooltip="Kathakali"/>
              </a:rPr>
              <a:t>Kathakali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“</a:t>
            </a:r>
            <a:r>
              <a:rPr lang="en-US" sz="2400" b="1" dirty="0" err="1" smtClean="0"/>
              <a:t>Kathakali</a:t>
            </a:r>
            <a:r>
              <a:rPr lang="en-US" sz="2400" dirty="0" smtClean="0"/>
              <a:t> is a highly stylized classical </a:t>
            </a:r>
            <a:r>
              <a:rPr lang="en-US" sz="2400" dirty="0" smtClean="0">
                <a:hlinkClick r:id="rId3" action="ppaction://hlinkfile" tooltip="India"/>
              </a:rPr>
              <a:t>Indian</a:t>
            </a:r>
            <a:r>
              <a:rPr lang="en-US" sz="2400" dirty="0" smtClean="0"/>
              <a:t> </a:t>
            </a:r>
            <a:r>
              <a:rPr lang="en-US" sz="2400" dirty="0" smtClean="0">
                <a:hlinkClick r:id="rId4" action="ppaction://hlinkfile" tooltip="Dance"/>
              </a:rPr>
              <a:t>dance</a:t>
            </a:r>
            <a:r>
              <a:rPr lang="en-US" sz="2400" dirty="0" smtClean="0"/>
              <a:t>-</a:t>
            </a:r>
            <a:r>
              <a:rPr lang="en-US" sz="2400" dirty="0" smtClean="0">
                <a:hlinkClick r:id="rId5" action="ppaction://hlinkfile" tooltip="Drama"/>
              </a:rPr>
              <a:t>drama</a:t>
            </a:r>
            <a:r>
              <a:rPr lang="en-US" sz="2400" dirty="0" smtClean="0"/>
              <a:t> noted for its attractive make-up of characters, their elaborate costumes, detailed gestures and well-defined body movements presented in tune with the anchor playback music and complementary percussion.”</a:t>
            </a:r>
          </a:p>
          <a:p>
            <a:r>
              <a:rPr lang="en-US" sz="2400" dirty="0" smtClean="0"/>
              <a:t>Originated in state of Kerala</a:t>
            </a:r>
          </a:p>
          <a:p>
            <a:r>
              <a:rPr lang="en-US" sz="2400" dirty="0" smtClean="0"/>
              <a:t>Usually conducted at night </a:t>
            </a:r>
            <a:r>
              <a:rPr lang="en-US" sz="2400" dirty="0" smtClean="0">
                <a:sym typeface="Wingdings" pitchFamily="2" charset="2"/>
              </a:rPr>
              <a:t> early morning</a:t>
            </a:r>
          </a:p>
          <a:p>
            <a:r>
              <a:rPr lang="en-US" sz="2400" b="1" dirty="0" smtClean="0"/>
              <a:t>International Centre for </a:t>
            </a:r>
            <a:r>
              <a:rPr lang="en-US" sz="2400" b="1" dirty="0" err="1" smtClean="0"/>
              <a:t>Kathakali</a:t>
            </a:r>
            <a:endParaRPr lang="en-US" sz="2400" b="1" dirty="0" smtClean="0"/>
          </a:p>
          <a:p>
            <a:endParaRPr lang="en-US" sz="2400" dirty="0"/>
          </a:p>
        </p:txBody>
      </p:sp>
      <p:pic>
        <p:nvPicPr>
          <p:cNvPr id="2050" name="Picture 2" descr="http://www.timesofindiatravel.com/india/Kathakali-dance-indi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3140075"/>
            <a:ext cx="2487729" cy="3717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2" tooltip="Kathak"/>
              </a:rPr>
              <a:t>Kathak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Originated in N. India</a:t>
            </a:r>
          </a:p>
          <a:p>
            <a:r>
              <a:rPr lang="en-US" sz="2800" dirty="0" smtClean="0"/>
              <a:t>“traces its origins to the nomadic bards of ancient northern India, known as </a:t>
            </a:r>
            <a:r>
              <a:rPr lang="en-US" sz="2800" dirty="0" err="1" smtClean="0"/>
              <a:t>Kathaks</a:t>
            </a:r>
            <a:r>
              <a:rPr lang="en-US" sz="2800" dirty="0" smtClean="0"/>
              <a:t>, or storytellers.”</a:t>
            </a:r>
          </a:p>
          <a:p>
            <a:r>
              <a:rPr lang="en-US" sz="2800" dirty="0" smtClean="0"/>
              <a:t>Mythology</a:t>
            </a:r>
          </a:p>
          <a:p>
            <a:r>
              <a:rPr lang="en-US" sz="2800" b="1" dirty="0" smtClean="0"/>
              <a:t>Pure Dance (</a:t>
            </a:r>
            <a:r>
              <a:rPr lang="en-US" sz="2800" b="1" dirty="0" err="1" smtClean="0"/>
              <a:t>Nritta</a:t>
            </a:r>
            <a:r>
              <a:rPr lang="en-US" sz="2800" b="1" dirty="0" smtClean="0"/>
              <a:t>)</a:t>
            </a:r>
          </a:p>
          <a:p>
            <a:r>
              <a:rPr lang="en-US" sz="2800" b="1" dirty="0" smtClean="0"/>
              <a:t>Expressive Dance (</a:t>
            </a:r>
            <a:r>
              <a:rPr lang="en-US" sz="2800" b="1" dirty="0" err="1" smtClean="0"/>
              <a:t>Nritya</a:t>
            </a:r>
            <a:r>
              <a:rPr lang="en-US" sz="2800" b="1" dirty="0" smtClean="0"/>
              <a:t>)</a:t>
            </a:r>
            <a:endParaRPr lang="en-US" sz="2800" dirty="0"/>
          </a:p>
        </p:txBody>
      </p:sp>
      <p:pic>
        <p:nvPicPr>
          <p:cNvPr id="11266" name="Picture 2" descr="http://www.konarkdanceschool.org/website%20photos/katha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124200"/>
            <a:ext cx="2870387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Clips!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http://www.youtube.com/watch?v=EBpS-fVPUUo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http://www.youtube.com/watch?v=vewp4vJojac&amp;feature=fvw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&lt;http://en.wikipedia.org/wiki/Indian_classical_dance</a:t>
            </a:r>
            <a:r>
              <a:rPr lang="en-US" sz="2400" dirty="0" smtClean="0"/>
              <a:t>&gt;</a:t>
            </a:r>
          </a:p>
          <a:p>
            <a:r>
              <a:rPr lang="en-US" sz="2400" dirty="0" smtClean="0">
                <a:hlinkClick r:id="rId3"/>
              </a:rPr>
              <a:t>&lt;http://dances.iloveindia.com/dance-elements.html</a:t>
            </a:r>
            <a:r>
              <a:rPr lang="en-US" sz="2400" dirty="0" smtClean="0"/>
              <a:t>&gt;</a:t>
            </a:r>
          </a:p>
          <a:p>
            <a:r>
              <a:rPr lang="en-US" sz="2400" dirty="0" smtClean="0">
                <a:hlinkClick r:id="rId4"/>
              </a:rPr>
              <a:t>http://youtube.com</a:t>
            </a:r>
            <a:endParaRPr lang="en-US" sz="2400" dirty="0" smtClean="0"/>
          </a:p>
          <a:p>
            <a:r>
              <a:rPr lang="en-US" sz="2400" dirty="0" smtClean="0"/>
              <a:t>&lt;iloveindia.com&gt;</a:t>
            </a:r>
          </a:p>
          <a:p>
            <a:r>
              <a:rPr lang="en-US" sz="2400" dirty="0" smtClean="0"/>
              <a:t>&lt;http://www.mythinglinks.org/manipuri2~c.jpg&gt;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types: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525963"/>
          </a:xfrm>
        </p:spPr>
        <p:txBody>
          <a:bodyPr/>
          <a:lstStyle/>
          <a:p>
            <a:r>
              <a:rPr lang="en-US" dirty="0" smtClean="0"/>
              <a:t>Classical</a:t>
            </a:r>
          </a:p>
          <a:p>
            <a:r>
              <a:rPr lang="en-US" dirty="0" smtClean="0"/>
              <a:t>Folk</a:t>
            </a:r>
          </a:p>
          <a:p>
            <a:r>
              <a:rPr lang="en-US" dirty="0" smtClean="0"/>
              <a:t>Modern</a:t>
            </a:r>
          </a:p>
          <a:p>
            <a:r>
              <a:rPr lang="en-US" dirty="0" err="1" smtClean="0"/>
              <a:t>Bollywood</a:t>
            </a:r>
            <a:endParaRPr lang="en-US" dirty="0"/>
          </a:p>
        </p:txBody>
      </p:sp>
      <p:pic>
        <p:nvPicPr>
          <p:cNvPr id="18434" name="Picture 2" descr="DanceIndiaDance1.jpg image by Aas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304800"/>
            <a:ext cx="3429000" cy="2571751"/>
          </a:xfrm>
          <a:prstGeom prst="rect">
            <a:avLst/>
          </a:prstGeom>
          <a:noFill/>
        </p:spPr>
      </p:pic>
      <p:pic>
        <p:nvPicPr>
          <p:cNvPr id="18436" name="Picture 4" descr="http://desicolours.com/wp-content/uploads/2008/07/folk%20dance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1371600"/>
            <a:ext cx="2594705" cy="3336925"/>
          </a:xfrm>
          <a:prstGeom prst="rect">
            <a:avLst/>
          </a:prstGeom>
          <a:noFill/>
        </p:spPr>
      </p:pic>
      <p:pic>
        <p:nvPicPr>
          <p:cNvPr id="18438" name="Picture 6" descr="http://chandrakantha.com/articles/indian_music/nritya/nritya_media/bollywood_danc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038600"/>
            <a:ext cx="3438612" cy="2498725"/>
          </a:xfrm>
          <a:prstGeom prst="rect">
            <a:avLst/>
          </a:prstGeom>
          <a:noFill/>
        </p:spPr>
      </p:pic>
      <p:pic>
        <p:nvPicPr>
          <p:cNvPr id="18440" name="Picture 8" descr="http://bharata728natyam.files.wordpress.com/2009/03/bharata_natyam_64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3352800"/>
            <a:ext cx="1852336" cy="2740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Six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Abhinaya</a:t>
            </a:r>
            <a:endParaRPr lang="en-US" dirty="0" smtClean="0"/>
          </a:p>
          <a:p>
            <a:r>
              <a:rPr lang="en-US" dirty="0" err="1" smtClean="0"/>
              <a:t>Angika</a:t>
            </a:r>
            <a:endParaRPr lang="en-US" dirty="0" smtClean="0"/>
          </a:p>
          <a:p>
            <a:r>
              <a:rPr lang="en-US" dirty="0" err="1" smtClean="0"/>
              <a:t>Vachikabhinaya</a:t>
            </a:r>
            <a:endParaRPr lang="en-US" dirty="0" smtClean="0"/>
          </a:p>
          <a:p>
            <a:r>
              <a:rPr lang="en-US" dirty="0" err="1" smtClean="0"/>
              <a:t>Aharyabhinaya</a:t>
            </a:r>
            <a:endParaRPr lang="en-US" dirty="0" smtClean="0"/>
          </a:p>
          <a:p>
            <a:r>
              <a:rPr lang="en-US" dirty="0" err="1" smtClean="0"/>
              <a:t>Satvikabhinaya</a:t>
            </a:r>
            <a:endParaRPr lang="en-US" dirty="0" smtClean="0"/>
          </a:p>
          <a:p>
            <a:r>
              <a:rPr lang="en-US" dirty="0" err="1" smtClean="0"/>
              <a:t>Navarasas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7410" name="Picture 2" descr="http://maverickmana.files.wordpress.com/2008/11/bharatanaty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295400"/>
            <a:ext cx="4754033" cy="3565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Navarasas</a:t>
            </a:r>
            <a:r>
              <a:rPr lang="en-US" dirty="0" smtClean="0"/>
              <a:t>: 9 emotions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Hasya</a:t>
            </a:r>
            <a:r>
              <a:rPr lang="en-US" dirty="0" smtClean="0"/>
              <a:t> (happiness)</a:t>
            </a:r>
          </a:p>
          <a:p>
            <a:r>
              <a:rPr lang="en-US" dirty="0" err="1" smtClean="0"/>
              <a:t>Krodha</a:t>
            </a:r>
            <a:r>
              <a:rPr lang="en-US" dirty="0" smtClean="0"/>
              <a:t> (anger) </a:t>
            </a:r>
          </a:p>
          <a:p>
            <a:r>
              <a:rPr lang="en-US" dirty="0" err="1" smtClean="0"/>
              <a:t>Bhibasta</a:t>
            </a:r>
            <a:r>
              <a:rPr lang="en-US" dirty="0" smtClean="0"/>
              <a:t> (disgust)</a:t>
            </a:r>
          </a:p>
          <a:p>
            <a:r>
              <a:rPr lang="en-US" dirty="0" err="1" smtClean="0"/>
              <a:t>Bhayanaka</a:t>
            </a:r>
            <a:r>
              <a:rPr lang="en-US" dirty="0" smtClean="0"/>
              <a:t> (fear) </a:t>
            </a:r>
          </a:p>
          <a:p>
            <a:r>
              <a:rPr lang="en-US" dirty="0" err="1" smtClean="0"/>
              <a:t>Shoka</a:t>
            </a:r>
            <a:r>
              <a:rPr lang="en-US" dirty="0" smtClean="0"/>
              <a:t> (sorrow) </a:t>
            </a:r>
          </a:p>
          <a:p>
            <a:r>
              <a:rPr lang="en-US" dirty="0" err="1" smtClean="0"/>
              <a:t>Veera</a:t>
            </a:r>
            <a:r>
              <a:rPr lang="en-US" dirty="0" smtClean="0"/>
              <a:t> (courage) </a:t>
            </a:r>
          </a:p>
          <a:p>
            <a:r>
              <a:rPr lang="en-US" dirty="0" err="1" smtClean="0"/>
              <a:t>Karuna</a:t>
            </a:r>
            <a:r>
              <a:rPr lang="en-US" dirty="0" smtClean="0"/>
              <a:t> (compassion)</a:t>
            </a:r>
          </a:p>
          <a:p>
            <a:r>
              <a:rPr lang="en-US" dirty="0" err="1" smtClean="0"/>
              <a:t>Adbhuta</a:t>
            </a:r>
            <a:r>
              <a:rPr lang="en-US" dirty="0" smtClean="0"/>
              <a:t> (wonder) </a:t>
            </a:r>
          </a:p>
          <a:p>
            <a:r>
              <a:rPr lang="en-US" dirty="0" err="1" smtClean="0"/>
              <a:t>Shanta</a:t>
            </a:r>
            <a:r>
              <a:rPr lang="en-US" dirty="0" smtClean="0"/>
              <a:t> (serenity) </a:t>
            </a:r>
          </a:p>
          <a:p>
            <a:endParaRPr lang="en-US" dirty="0"/>
          </a:p>
        </p:txBody>
      </p:sp>
      <p:pic>
        <p:nvPicPr>
          <p:cNvPr id="16386" name="Picture 2" descr="http://th00.deviantart.net/fs12/300W/f/2006/320/d/7/Navarasas_by_fotomurthy.jpg"/>
          <p:cNvPicPr>
            <a:picLocks noChangeAspect="1" noChangeArrowheads="1"/>
          </p:cNvPicPr>
          <p:nvPr/>
        </p:nvPicPr>
        <p:blipFill>
          <a:blip r:embed="rId2" cstate="print"/>
          <a:srcRect t="10306" b="27180"/>
          <a:stretch>
            <a:fillRect/>
          </a:stretch>
        </p:blipFill>
        <p:spPr bwMode="auto">
          <a:xfrm rot="5400000">
            <a:off x="3891674" y="2737728"/>
            <a:ext cx="6826920" cy="13514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Eight Classical Dances: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>
                <a:hlinkClick r:id="rId2" tooltip="Bharatanatyam"/>
              </a:rPr>
              <a:t>Bharatanatyam</a:t>
            </a:r>
            <a:r>
              <a:rPr lang="en-US" sz="2400" dirty="0" smtClean="0"/>
              <a:t> - Tamil Classical Dance </a:t>
            </a:r>
          </a:p>
          <a:p>
            <a:r>
              <a:rPr lang="en-US" sz="2400" dirty="0" err="1" smtClean="0">
                <a:hlinkClick r:id="rId3" tooltip="Odissi"/>
              </a:rPr>
              <a:t>Odissi</a:t>
            </a:r>
            <a:r>
              <a:rPr lang="en-US" sz="2400" dirty="0" smtClean="0"/>
              <a:t> - Oriya Classical dance </a:t>
            </a:r>
          </a:p>
          <a:p>
            <a:r>
              <a:rPr lang="en-US" sz="2400" dirty="0" err="1" smtClean="0">
                <a:hlinkClick r:id="rId4" tooltip="Kuchipudi"/>
              </a:rPr>
              <a:t>Kuchipudi</a:t>
            </a:r>
            <a:r>
              <a:rPr lang="en-US" sz="2400" dirty="0" smtClean="0"/>
              <a:t> - Telugu Classical dance </a:t>
            </a:r>
          </a:p>
          <a:p>
            <a:r>
              <a:rPr lang="en-US" sz="2400" dirty="0" smtClean="0">
                <a:hlinkClick r:id="rId5" tooltip="Manipuri dance"/>
              </a:rPr>
              <a:t>Manipuri</a:t>
            </a:r>
            <a:r>
              <a:rPr lang="en-US" sz="2400" dirty="0" smtClean="0"/>
              <a:t> - Manipuri Classical Dance </a:t>
            </a:r>
          </a:p>
          <a:p>
            <a:r>
              <a:rPr lang="en-US" sz="2400" dirty="0" err="1" smtClean="0">
                <a:hlinkClick r:id="rId6" tooltip="Mohiniaattam"/>
              </a:rPr>
              <a:t>Mohiniaattam</a:t>
            </a:r>
            <a:r>
              <a:rPr lang="en-US" sz="2400" dirty="0" smtClean="0"/>
              <a:t> - </a:t>
            </a:r>
            <a:r>
              <a:rPr lang="en-US" sz="2400" dirty="0" err="1" smtClean="0"/>
              <a:t>Malayali</a:t>
            </a:r>
            <a:r>
              <a:rPr lang="en-US" sz="2400" dirty="0" smtClean="0"/>
              <a:t> Classical Dance </a:t>
            </a:r>
          </a:p>
          <a:p>
            <a:r>
              <a:rPr lang="en-US" sz="2400" dirty="0" err="1" smtClean="0">
                <a:hlinkClick r:id="rId7" tooltip="Sattriya dance"/>
              </a:rPr>
              <a:t>Sattriya</a:t>
            </a:r>
            <a:r>
              <a:rPr lang="en-US" sz="2400" dirty="0" smtClean="0"/>
              <a:t> - Assamese Classical Dance </a:t>
            </a:r>
          </a:p>
          <a:p>
            <a:r>
              <a:rPr lang="en-US" sz="2400" dirty="0" err="1" smtClean="0">
                <a:hlinkClick r:id="rId8" tooltip="Kathakali"/>
              </a:rPr>
              <a:t>Kathakali</a:t>
            </a:r>
            <a:r>
              <a:rPr lang="en-US" sz="2400" dirty="0" smtClean="0"/>
              <a:t> - </a:t>
            </a:r>
            <a:r>
              <a:rPr lang="en-US" sz="2400" dirty="0" err="1" smtClean="0"/>
              <a:t>Malayali</a:t>
            </a:r>
            <a:r>
              <a:rPr lang="en-US" sz="2400" dirty="0" smtClean="0"/>
              <a:t> Classical Dance </a:t>
            </a:r>
          </a:p>
          <a:p>
            <a:r>
              <a:rPr lang="en-US" sz="2400" dirty="0" err="1" smtClean="0">
                <a:hlinkClick r:id="rId9" tooltip="Kathak"/>
              </a:rPr>
              <a:t>Kathak</a:t>
            </a:r>
            <a:r>
              <a:rPr lang="en-US" sz="2400" dirty="0" smtClean="0"/>
              <a:t> - Hindi Classical Dance </a:t>
            </a:r>
          </a:p>
          <a:p>
            <a:endParaRPr lang="en-US" dirty="0"/>
          </a:p>
        </p:txBody>
      </p:sp>
      <p:pic>
        <p:nvPicPr>
          <p:cNvPr id="9218" name="Picture 2" descr="http://capung21.files.wordpress.com/2008/03/indian-dance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10200" y="3886200"/>
            <a:ext cx="3594100" cy="24655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2" tooltip="Bharatanatyam"/>
              </a:rPr>
              <a:t>Bharatanatyam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Originating in Tamil Nadu, India</a:t>
            </a:r>
          </a:p>
          <a:p>
            <a:r>
              <a:rPr lang="en-US" sz="2400" dirty="0" smtClean="0"/>
              <a:t>One of the oldest classical dance forms in India</a:t>
            </a:r>
          </a:p>
          <a:p>
            <a:r>
              <a:rPr lang="en-US" sz="2400" dirty="0" smtClean="0"/>
              <a:t>A.K.A. the 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Veda</a:t>
            </a:r>
          </a:p>
          <a:p>
            <a:r>
              <a:rPr lang="en-US" sz="2400" dirty="0" smtClean="0"/>
              <a:t>Usually accompanied by Indian Classical music</a:t>
            </a:r>
          </a:p>
          <a:p>
            <a:r>
              <a:rPr lang="en-US" sz="2400" dirty="0" smtClean="0"/>
              <a:t>Known for: grace, purity, tenderness, and sculpture-like poses</a:t>
            </a:r>
          </a:p>
          <a:p>
            <a:r>
              <a:rPr lang="en-US" sz="2400" dirty="0" smtClean="0"/>
              <a:t>Break down of name: BHA-</a:t>
            </a:r>
            <a:r>
              <a:rPr lang="en-US" sz="2400" dirty="0" err="1" smtClean="0"/>
              <a:t>Bhava</a:t>
            </a:r>
            <a:r>
              <a:rPr lang="en-US" sz="2400" dirty="0" smtClean="0"/>
              <a:t>(expression), RA-Raga (music), and TA-</a:t>
            </a:r>
            <a:r>
              <a:rPr lang="en-US" sz="2400" dirty="0" err="1" smtClean="0"/>
              <a:t>Tala</a:t>
            </a:r>
            <a:r>
              <a:rPr lang="en-US" sz="2400" dirty="0" smtClean="0"/>
              <a:t>(Rhythm)</a:t>
            </a:r>
          </a:p>
          <a:p>
            <a:r>
              <a:rPr lang="en-US" sz="2400" dirty="0" smtClean="0"/>
              <a:t>One of the most popular dance forms preformed around the world!</a:t>
            </a:r>
          </a:p>
          <a:p>
            <a:endParaRPr lang="en-US" sz="2400" dirty="0" smtClean="0"/>
          </a:p>
        </p:txBody>
      </p:sp>
      <p:pic>
        <p:nvPicPr>
          <p:cNvPr id="8194" name="Picture 2" descr="http://www.screenofpeel.com/img/indian_dance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304800"/>
            <a:ext cx="1777341" cy="2346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2" tooltip="Bharatanatyam"/>
              </a:rPr>
              <a:t>Bharatanatyam</a:t>
            </a:r>
            <a:r>
              <a:rPr lang="en-US" dirty="0" smtClean="0"/>
              <a:t>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686800" cy="4525963"/>
          </a:xfrm>
        </p:spPr>
        <p:txBody>
          <a:bodyPr>
            <a:normAutofit lnSpcReduction="10000"/>
          </a:bodyPr>
          <a:lstStyle/>
          <a:p>
            <a:r>
              <a:rPr lang="en-US" sz="2600" dirty="0" err="1" smtClean="0"/>
              <a:t>Bharatanatyam</a:t>
            </a:r>
            <a:r>
              <a:rPr lang="en-US" sz="2600" dirty="0" smtClean="0"/>
              <a:t> proper is </a:t>
            </a:r>
          </a:p>
          <a:p>
            <a:pPr>
              <a:buNone/>
            </a:pPr>
            <a:r>
              <a:rPr lang="en-US" sz="2600" dirty="0" smtClean="0"/>
              <a:t>    a solo dance consisting of 2 main </a:t>
            </a:r>
          </a:p>
          <a:p>
            <a:pPr>
              <a:buNone/>
            </a:pPr>
            <a:r>
              <a:rPr lang="en-US" sz="2600" dirty="0" smtClean="0"/>
              <a:t>    </a:t>
            </a:r>
            <a:r>
              <a:rPr lang="en-US" sz="2600" dirty="0" err="1" smtClean="0"/>
              <a:t>aspects:lasya</a:t>
            </a:r>
            <a:r>
              <a:rPr lang="en-US" sz="2600" dirty="0" smtClean="0"/>
              <a:t>- the feminine aspects consisting of gracefulness and long lines and </a:t>
            </a:r>
            <a:r>
              <a:rPr lang="en-US" sz="2600" dirty="0" err="1" smtClean="0"/>
              <a:t>tandava</a:t>
            </a:r>
            <a:r>
              <a:rPr lang="en-US" sz="2600" dirty="0" smtClean="0"/>
              <a:t> </a:t>
            </a:r>
            <a:r>
              <a:rPr lang="en-US" sz="2600" dirty="0" err="1" smtClean="0"/>
              <a:t>ananda</a:t>
            </a:r>
            <a:r>
              <a:rPr lang="en-US" sz="2600" dirty="0" smtClean="0"/>
              <a:t> </a:t>
            </a:r>
            <a:r>
              <a:rPr lang="en-US" sz="2600" dirty="0" err="1" smtClean="0"/>
              <a:t>thandavam</a:t>
            </a:r>
            <a:r>
              <a:rPr lang="en-US" sz="2600" dirty="0" smtClean="0"/>
              <a:t>(Tamil)(Dance of Shiva)- masculine aspect. Both aspects create an example of the yin and yang beliefs in china.</a:t>
            </a:r>
          </a:p>
          <a:p>
            <a:r>
              <a:rPr lang="en-US" sz="2600" dirty="0" smtClean="0"/>
              <a:t>Costumes: Costumes vary- some are very traditional and restricting while others are not at all restricting. </a:t>
            </a:r>
            <a:r>
              <a:rPr lang="en-US" sz="2800" dirty="0" smtClean="0"/>
              <a:t>Three fans of differing heights that form the illusion of the spreading pleats of a sari</a:t>
            </a:r>
            <a:endParaRPr lang="en-US" dirty="0"/>
          </a:p>
        </p:txBody>
      </p:sp>
      <p:pic>
        <p:nvPicPr>
          <p:cNvPr id="7170" name="Picture 2" descr="http://s791.photobucket.com/albums/yy198/urmilaraghu/bharatanatyam_world/bharatanatyam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0"/>
            <a:ext cx="2222500" cy="2231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486400"/>
            <a:ext cx="8686800" cy="593725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hlinkClick r:id="rId2"/>
              </a:rPr>
              <a:t>http://www.youtube.com/watch?v=5lWVANJI5yI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146" name="Picture 2" descr="http://dancenet.s3.amazonaws.com/images/i401/59520.349_bharata_natyam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3200" y="457200"/>
            <a:ext cx="3171825" cy="450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hlinkClick r:id="rId2" tooltip="Odissi"/>
              </a:rPr>
              <a:t>Odissi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Originates from state of Orissa</a:t>
            </a:r>
          </a:p>
          <a:p>
            <a:pPr>
              <a:buNone/>
            </a:pPr>
            <a:r>
              <a:rPr lang="en-US" sz="2400" dirty="0" smtClean="0"/>
              <a:t> (E. India)</a:t>
            </a:r>
          </a:p>
          <a:p>
            <a:r>
              <a:rPr lang="en-US" sz="2400" dirty="0" smtClean="0"/>
              <a:t>the oldest surviving dance form </a:t>
            </a:r>
          </a:p>
          <a:p>
            <a:pPr>
              <a:buNone/>
            </a:pPr>
            <a:r>
              <a:rPr lang="en-US" sz="2400" dirty="0" smtClean="0"/>
              <a:t>of India on the basis of archaeological </a:t>
            </a:r>
          </a:p>
          <a:p>
            <a:pPr>
              <a:buNone/>
            </a:pPr>
            <a:r>
              <a:rPr lang="en-US" sz="2400" dirty="0" smtClean="0"/>
              <a:t>evidences</a:t>
            </a:r>
          </a:p>
          <a:p>
            <a:r>
              <a:rPr lang="en-US" sz="2400" dirty="0" err="1" smtClean="0"/>
              <a:t>Tribhangi</a:t>
            </a:r>
            <a:r>
              <a:rPr lang="en-US" sz="2400" dirty="0" smtClean="0"/>
              <a:t> movements: head, chest, </a:t>
            </a:r>
          </a:p>
          <a:p>
            <a:pPr>
              <a:buNone/>
            </a:pPr>
            <a:r>
              <a:rPr lang="en-US" sz="2400" dirty="0" smtClean="0"/>
              <a:t>pelvis</a:t>
            </a:r>
          </a:p>
          <a:p>
            <a:r>
              <a:rPr lang="en-US" sz="2400" dirty="0" smtClean="0"/>
              <a:t>Everything is based around </a:t>
            </a:r>
          </a:p>
          <a:p>
            <a:pPr>
              <a:buNone/>
            </a:pPr>
            <a:r>
              <a:rPr lang="en-US" sz="2400" dirty="0" smtClean="0"/>
              <a:t>square stance known as: </a:t>
            </a:r>
            <a:r>
              <a:rPr lang="en-US" sz="2400" dirty="0" err="1" smtClean="0"/>
              <a:t>chauka</a:t>
            </a: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5362" name="Picture 2" descr="http://www.southasia.wisc.edu/newsletter/images/sreyashiDe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295400"/>
            <a:ext cx="3083018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3210</TotalTime>
  <Words>747</Words>
  <Application>Microsoft Office PowerPoint</Application>
  <PresentationFormat>On-screen Show (4:3)</PresentationFormat>
  <Paragraphs>111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Trek</vt:lpstr>
      <vt:lpstr>Indian Dance</vt:lpstr>
      <vt:lpstr>Different types:</vt:lpstr>
      <vt:lpstr>Six elements</vt:lpstr>
      <vt:lpstr>Navarasas: 9 emotions</vt:lpstr>
      <vt:lpstr>Eight Classical Dances:</vt:lpstr>
      <vt:lpstr>Bharatanatyam</vt:lpstr>
      <vt:lpstr>Bharatanatyam cont.</vt:lpstr>
      <vt:lpstr>Slide 8</vt:lpstr>
      <vt:lpstr>Odissi</vt:lpstr>
      <vt:lpstr>Odissi cont.</vt:lpstr>
      <vt:lpstr>Slide 11</vt:lpstr>
      <vt:lpstr>Kuchipudi</vt:lpstr>
      <vt:lpstr>Manipuri</vt:lpstr>
      <vt:lpstr>Mohiniaattam</vt:lpstr>
      <vt:lpstr>Sattriya</vt:lpstr>
      <vt:lpstr>Kathakali</vt:lpstr>
      <vt:lpstr>Kathak</vt:lpstr>
      <vt:lpstr>Fun Clips!</vt:lpstr>
      <vt:lpstr>Citations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Indian Dance</dc:title>
  <dc:creator>Rachel</dc:creator>
  <cp:lastModifiedBy>user</cp:lastModifiedBy>
  <cp:revision>57</cp:revision>
  <dcterms:created xsi:type="dcterms:W3CDTF">2010-03-07T23:14:07Z</dcterms:created>
  <dcterms:modified xsi:type="dcterms:W3CDTF">2010-03-10T15:12:01Z</dcterms:modified>
</cp:coreProperties>
</file>